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15"/>
  </p:notesMasterIdLst>
  <p:sldIdLst>
    <p:sldId id="267" r:id="rId2"/>
    <p:sldId id="266" r:id="rId3"/>
    <p:sldId id="278" r:id="rId4"/>
    <p:sldId id="264" r:id="rId5"/>
    <p:sldId id="262" r:id="rId6"/>
    <p:sldId id="271" r:id="rId7"/>
    <p:sldId id="273" r:id="rId8"/>
    <p:sldId id="269" r:id="rId9"/>
    <p:sldId id="270" r:id="rId10"/>
    <p:sldId id="274" r:id="rId11"/>
    <p:sldId id="277" r:id="rId12"/>
    <p:sldId id="276" r:id="rId13"/>
    <p:sldId id="27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657522859517872E-2"/>
          <c:y val="2.8251907652596449E-2"/>
          <c:w val="0.6000248722026954"/>
          <c:h val="0.8964096719404797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НИЗКИЙ УРОВЕНЬ</c:v>
                </c:pt>
              </c:strCache>
            </c:strRef>
          </c:tx>
          <c:explosion val="25"/>
          <c:dPt>
            <c:idx val="1"/>
            <c:bubble3D val="0"/>
            <c:explosion val="0"/>
          </c:dPt>
          <c:dPt>
            <c:idx val="2"/>
            <c:bubble3D val="0"/>
            <c:explosion val="34"/>
          </c:dPt>
          <c:cat>
            <c:strRef>
              <c:f>Лист1!$A$2:$A$4</c:f>
              <c:strCache>
                <c:ptCount val="3"/>
                <c:pt idx="0">
                  <c:v>низкий уровень</c:v>
                </c:pt>
                <c:pt idx="1">
                  <c:v>средний уровень</c:v>
                </c:pt>
                <c:pt idx="2">
                  <c:v>высокий уровень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0.25</c:v>
                </c:pt>
                <c:pt idx="1">
                  <c:v>0.55000000000000004</c:v>
                </c:pt>
                <c:pt idx="2">
                  <c:v>0.2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СРЕДНИЙ УРОВЕНЬ</c:v>
                </c:pt>
              </c:strCache>
            </c:strRef>
          </c:tx>
          <c:explosion val="25"/>
          <c:cat>
            <c:strRef>
              <c:f>Лист1!$A$2:$A$4</c:f>
              <c:strCache>
                <c:ptCount val="3"/>
                <c:pt idx="0">
                  <c:v>низкий уровень</c:v>
                </c:pt>
                <c:pt idx="1">
                  <c:v>средний уровень</c:v>
                </c:pt>
                <c:pt idx="2">
                  <c:v>высокий уровень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 formatCode="0%">
                  <c:v>0.55000000000000004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ВЫСОКИЙ УРОВЕНЬ</c:v>
                </c:pt>
              </c:strCache>
            </c:strRef>
          </c:tx>
          <c:explosion val="25"/>
          <c:cat>
            <c:strRef>
              <c:f>Лист1!$A$2:$A$4</c:f>
              <c:strCache>
                <c:ptCount val="3"/>
                <c:pt idx="0">
                  <c:v>низкий уровень</c:v>
                </c:pt>
                <c:pt idx="1">
                  <c:v>средний уровень</c:v>
                </c:pt>
                <c:pt idx="2">
                  <c:v>высокий уровень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 formatCode="0%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3795729741646456"/>
          <c:y val="8.4964460805668773E-2"/>
          <c:w val="0.34209264566616893"/>
          <c:h val="0.8434723891730480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низкий уровень</c:v>
                </c:pt>
              </c:strCache>
            </c:strRef>
          </c:tx>
          <c:explosion val="25"/>
          <c:cat>
            <c:strRef>
              <c:f>Лист1!$A$2:$A$5</c:f>
              <c:strCache>
                <c:ptCount val="3"/>
                <c:pt idx="0">
                  <c:v>низкий уровень</c:v>
                </c:pt>
                <c:pt idx="1">
                  <c:v>средний уровень</c:v>
                </c:pt>
                <c:pt idx="2">
                  <c:v>высокий уровень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0.1</c:v>
                </c:pt>
                <c:pt idx="1">
                  <c:v>0.65</c:v>
                </c:pt>
                <c:pt idx="2">
                  <c:v>0.25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средний уровень</c:v>
                </c:pt>
              </c:strCache>
            </c:strRef>
          </c:tx>
          <c:explosion val="25"/>
          <c:cat>
            <c:strRef>
              <c:f>Лист1!$A$2:$A$5</c:f>
              <c:strCache>
                <c:ptCount val="3"/>
                <c:pt idx="0">
                  <c:v>низкий уровень</c:v>
                </c:pt>
                <c:pt idx="1">
                  <c:v>средний уровень</c:v>
                </c:pt>
                <c:pt idx="2">
                  <c:v>высокий уровень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 formatCode="0%">
                  <c:v>0.65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высокий уровень</c:v>
                </c:pt>
              </c:strCache>
            </c:strRef>
          </c:tx>
          <c:explosion val="25"/>
          <c:cat>
            <c:strRef>
              <c:f>Лист1!$A$2:$A$5</c:f>
              <c:strCache>
                <c:ptCount val="3"/>
                <c:pt idx="0">
                  <c:v>низкий уровень</c:v>
                </c:pt>
                <c:pt idx="1">
                  <c:v>средний уровень</c:v>
                </c:pt>
                <c:pt idx="2">
                  <c:v>высокий уровень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 formatCode="0%">
                  <c:v>0.25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0.47281</cdr:x>
      <cdr:y>0.16019</cdr:y>
    </cdr:from>
    <cdr:to>
      <cdr:x>0.71221</cdr:x>
      <cdr:y>0.49921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805905" y="43204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dirty="0" smtClean="0"/>
            <a:t>25</a:t>
          </a:r>
          <a:endParaRPr lang="ru-RU" sz="1800" dirty="0"/>
        </a:p>
      </cdr:txBody>
    </cdr:sp>
  </cdr:relSizeAnchor>
  <cdr:relSizeAnchor xmlns:cdr="http://schemas.openxmlformats.org/drawingml/2006/chartDrawing">
    <cdr:from>
      <cdr:x>0.54822</cdr:x>
      <cdr:y>0.21358</cdr:y>
    </cdr:from>
    <cdr:to>
      <cdr:x>0.78762</cdr:x>
      <cdr:y>0.5526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093937" y="57606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dirty="0"/>
            <a:t>%</a:t>
          </a:r>
        </a:p>
      </cdr:txBody>
    </cdr:sp>
  </cdr:relSizeAnchor>
  <cdr:relSizeAnchor xmlns:cdr="http://schemas.openxmlformats.org/drawingml/2006/chartDrawing">
    <cdr:from>
      <cdr:x>0.26543</cdr:x>
      <cdr:y>0.29367</cdr:y>
    </cdr:from>
    <cdr:to>
      <cdr:x>0.50483</cdr:x>
      <cdr:y>0.6327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013817" y="79208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0.3974</cdr:x>
      <cdr:y>0.64074</cdr:y>
    </cdr:from>
    <cdr:to>
      <cdr:x>0.6368</cdr:x>
      <cdr:y>0.97977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517873" y="172819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dirty="0" smtClean="0"/>
            <a:t>55%</a:t>
          </a:r>
          <a:endParaRPr lang="ru-RU" sz="2000" dirty="0"/>
        </a:p>
      </cdr:txBody>
    </cdr:sp>
  </cdr:relSizeAnchor>
  <cdr:relSizeAnchor xmlns:cdr="http://schemas.openxmlformats.org/drawingml/2006/chartDrawing">
    <cdr:from>
      <cdr:x>0</cdr:x>
      <cdr:y>0</cdr:y>
    </cdr:from>
    <cdr:to>
      <cdr:x>0.41057</cdr:x>
      <cdr:y>0.49921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0" y="0"/>
          <a:ext cx="1568177" cy="13464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dirty="0"/>
        </a:p>
      </cdr:txBody>
    </cdr:sp>
  </cdr:relSizeAnchor>
  <cdr:relSizeAnchor xmlns:cdr="http://schemas.openxmlformats.org/drawingml/2006/chartDrawing">
    <cdr:from>
      <cdr:x>0.09576</cdr:x>
      <cdr:y>0.08009</cdr:y>
    </cdr:from>
    <cdr:to>
      <cdr:x>0.34084</cdr:x>
      <cdr:y>0.34707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65745" y="216024"/>
          <a:ext cx="936104" cy="7200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0.11461</cdr:x>
      <cdr:y>0</cdr:y>
    </cdr:from>
    <cdr:to>
      <cdr:x>0.35401</cdr:x>
      <cdr:y>0.33902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437753" y="-7200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 smtClean="0"/>
        </a:p>
        <a:p xmlns:a="http://schemas.openxmlformats.org/drawingml/2006/main">
          <a:endParaRPr lang="ru-RU" dirty="0"/>
        </a:p>
        <a:p xmlns:a="http://schemas.openxmlformats.org/drawingml/2006/main">
          <a:r>
            <a:rPr lang="ru-RU" sz="2000" dirty="0" smtClean="0"/>
            <a:t>20%</a:t>
          </a:r>
          <a:endParaRPr lang="ru-RU" sz="20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0.47066</cdr:x>
      <cdr:y>0.21358</cdr:y>
    </cdr:from>
    <cdr:to>
      <cdr:x>0.70986</cdr:x>
      <cdr:y>0.5526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799183" y="57606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dirty="0" smtClean="0"/>
            <a:t>10%</a:t>
          </a:r>
        </a:p>
      </cdr:txBody>
    </cdr:sp>
  </cdr:relSizeAnchor>
  <cdr:relSizeAnchor xmlns:cdr="http://schemas.openxmlformats.org/drawingml/2006/chartDrawing">
    <cdr:from>
      <cdr:x>0.47066</cdr:x>
      <cdr:y>0.66098</cdr:y>
    </cdr:from>
    <cdr:to>
      <cdr:x>0.70986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799183" y="230425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 smtClean="0"/>
        </a:p>
        <a:p xmlns:a="http://schemas.openxmlformats.org/drawingml/2006/main">
          <a:endParaRPr lang="ru-RU" dirty="0"/>
        </a:p>
        <a:p xmlns:a="http://schemas.openxmlformats.org/drawingml/2006/main">
          <a:r>
            <a:rPr lang="ru-RU" sz="2000" dirty="0" smtClean="0"/>
            <a:t>65%</a:t>
          </a:r>
          <a:endParaRPr lang="ru-RU" sz="2000" dirty="0"/>
        </a:p>
      </cdr:txBody>
    </cdr:sp>
  </cdr:relSizeAnchor>
  <cdr:relSizeAnchor xmlns:cdr="http://schemas.openxmlformats.org/drawingml/2006/chartDrawing">
    <cdr:from>
      <cdr:x>0.09392</cdr:x>
      <cdr:y>0.13349</cdr:y>
    </cdr:from>
    <cdr:to>
      <cdr:x>0.40847</cdr:x>
      <cdr:y>0.47251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59023" y="360040"/>
          <a:ext cx="120243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0.09392</cdr:x>
      <cdr:y>0.0534</cdr:y>
    </cdr:from>
    <cdr:to>
      <cdr:x>0.33312</cdr:x>
      <cdr:y>0.39242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59023" y="14401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 smtClean="0"/>
        </a:p>
        <a:p xmlns:a="http://schemas.openxmlformats.org/drawingml/2006/main">
          <a:endParaRPr lang="ru-RU" dirty="0"/>
        </a:p>
        <a:p xmlns:a="http://schemas.openxmlformats.org/drawingml/2006/main">
          <a:r>
            <a:rPr lang="ru-RU" sz="2000" dirty="0" smtClean="0"/>
            <a:t>25%</a:t>
          </a:r>
          <a:endParaRPr lang="ru-RU" sz="20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10EFAC-D541-420E-8772-8701C925481F}" type="datetimeFigureOut">
              <a:rPr lang="ru-RU" smtClean="0"/>
              <a:t>25.10.2013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8CFDAC-B3A6-42A2-8B82-ADFC25DF99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4009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A896-06FF-4486-8E9D-4AE6B7FF7276}" type="datetimeFigureOut">
              <a:rPr lang="ru-RU" smtClean="0"/>
              <a:t>25.10.2013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4E953-0F21-4935-AE66-A329EFDE019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A896-06FF-4486-8E9D-4AE6B7FF7276}" type="datetimeFigureOut">
              <a:rPr lang="ru-RU" smtClean="0"/>
              <a:t>25.10.2013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4E953-0F21-4935-AE66-A329EFDE0195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A896-06FF-4486-8E9D-4AE6B7FF7276}" type="datetimeFigureOut">
              <a:rPr lang="ru-RU" smtClean="0"/>
              <a:t>25.10.2013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4E953-0F21-4935-AE66-A329EFDE019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A896-06FF-4486-8E9D-4AE6B7FF7276}" type="datetimeFigureOut">
              <a:rPr lang="ru-RU" smtClean="0"/>
              <a:t>25.10.2013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4E953-0F21-4935-AE66-A329EFDE0195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A896-06FF-4486-8E9D-4AE6B7FF7276}" type="datetimeFigureOut">
              <a:rPr lang="ru-RU" smtClean="0"/>
              <a:t>25.10.2013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4E953-0F21-4935-AE66-A329EFDE019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A896-06FF-4486-8E9D-4AE6B7FF7276}" type="datetimeFigureOut">
              <a:rPr lang="ru-RU" smtClean="0"/>
              <a:t>25.10.2013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4E953-0F21-4935-AE66-A329EFDE019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A896-06FF-4486-8E9D-4AE6B7FF7276}" type="datetimeFigureOut">
              <a:rPr lang="ru-RU" smtClean="0"/>
              <a:t>25.10.2013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4E953-0F21-4935-AE66-A329EFDE019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A896-06FF-4486-8E9D-4AE6B7FF7276}" type="datetimeFigureOut">
              <a:rPr lang="ru-RU" smtClean="0"/>
              <a:t>25.10.2013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4E953-0F21-4935-AE66-A329EFDE0195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A896-06FF-4486-8E9D-4AE6B7FF7276}" type="datetimeFigureOut">
              <a:rPr lang="ru-RU" smtClean="0"/>
              <a:t>25.10.2013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4E953-0F21-4935-AE66-A329EFDE0195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A896-06FF-4486-8E9D-4AE6B7FF7276}" type="datetimeFigureOut">
              <a:rPr lang="ru-RU" smtClean="0"/>
              <a:t>25.10.2013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4E953-0F21-4935-AE66-A329EFDE019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A896-06FF-4486-8E9D-4AE6B7FF7276}" type="datetimeFigureOut">
              <a:rPr lang="ru-RU" smtClean="0"/>
              <a:t>25.10.2013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4E953-0F21-4935-AE66-A329EFDE0195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CE11A896-06FF-4486-8E9D-4AE6B7FF7276}" type="datetimeFigureOut">
              <a:rPr lang="ru-RU" smtClean="0"/>
              <a:t>25.10.2013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A94E953-0F21-4935-AE66-A329EFDE0195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630560"/>
            <a:ext cx="74168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/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476672"/>
            <a:ext cx="42484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dirty="0" smtClean="0"/>
          </a:p>
          <a:p>
            <a:pPr algn="ctr"/>
            <a:endParaRPr lang="ru-RU" sz="3200" dirty="0"/>
          </a:p>
          <a:p>
            <a:pPr algn="ctr"/>
            <a:endParaRPr lang="ru-RU" sz="3200" dirty="0" smtClean="0"/>
          </a:p>
          <a:p>
            <a:pPr algn="ctr"/>
            <a:r>
              <a:rPr lang="ru-RU" sz="3200" dirty="0" smtClean="0"/>
              <a:t>Кружковая работа</a:t>
            </a:r>
          </a:p>
          <a:p>
            <a:pPr algn="ctr"/>
            <a:r>
              <a:rPr lang="ru-RU" sz="3200" dirty="0" smtClean="0"/>
              <a:t>«Волшебники»</a:t>
            </a:r>
            <a:endParaRPr lang="ru-RU" sz="32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76056" y="4464421"/>
            <a:ext cx="3528392" cy="1412852"/>
          </a:xfrm>
        </p:spPr>
        <p:txBody>
          <a:bodyPr/>
          <a:lstStyle/>
          <a:p>
            <a:r>
              <a:rPr lang="ru-RU" sz="1600" dirty="0" smtClean="0">
                <a:solidFill>
                  <a:schemeClr val="tx1"/>
                </a:solidFill>
              </a:rPr>
              <a:t>Г. Чистополь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МБДОУ № 18 «Колобок»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воспитатель: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Панова О.Г.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5004048" y="2852936"/>
            <a:ext cx="3818467" cy="2421467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1</a:t>
            </a:r>
            <a:endParaRPr lang="ru-RU" dirty="0"/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3" r="8923"/>
          <a:stretch>
            <a:fillRect/>
          </a:stretch>
        </p:blipFill>
        <p:spPr>
          <a:xfrm rot="5553433">
            <a:off x="4834043" y="1138634"/>
            <a:ext cx="3566160" cy="3070096"/>
          </a:xfrm>
        </p:spPr>
      </p:pic>
    </p:spTree>
    <p:extLst>
      <p:ext uri="{BB962C8B-B14F-4D97-AF65-F5344CB8AC3E}">
        <p14:creationId xmlns:p14="http://schemas.microsoft.com/office/powerpoint/2010/main" val="2429911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476672"/>
            <a:ext cx="7772400" cy="1800200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Цель: </a:t>
            </a:r>
            <a:r>
              <a:rPr lang="ru-RU" sz="24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Формировать творческие способности ребенка через организацию занятий по ручному труду. </a:t>
            </a:r>
            <a:r>
              <a:rPr lang="ru-RU" sz="2400" b="1" dirty="0">
                <a:solidFill>
                  <a:schemeClr val="tx1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2400" b="1" dirty="0">
                <a:solidFill>
                  <a:schemeClr val="tx1"/>
                </a:solidFill>
                <a:latin typeface="Calibri"/>
                <a:ea typeface="Calibri"/>
                <a:cs typeface="Times New Roman"/>
              </a:rPr>
            </a:b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2420887"/>
            <a:ext cx="7416824" cy="3472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latin typeface="Times New Roman"/>
                <a:ea typeface="Calibri"/>
                <a:cs typeface="Times New Roman"/>
              </a:rPr>
              <a:t>Задачи: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 1. Применить в практике работы дошкольного учреждения наиболее эффективные формы, методы и приемы работы для развития творческих способностей детей. 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 2. Раскрыть способности детей средствами ручного труда 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3. Привлечь родителей и педагогов для развития творческой деятельности детей. 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 4. Развивать и реализовывать эффективные формы, методы и приемы работы. </a:t>
            </a:r>
            <a:endParaRPr lang="ru-RU" sz="16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08990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32857"/>
            <a:ext cx="475034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08828" y="2288116"/>
            <a:ext cx="3960439" cy="36499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31640" y="548680"/>
            <a:ext cx="78123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Всегда найдётся дело для умелых рук.</a:t>
            </a:r>
            <a:br>
              <a:rPr lang="ru-RU" dirty="0"/>
            </a:br>
            <a:r>
              <a:rPr lang="ru-RU" dirty="0"/>
              <a:t>Если хорошенько поглядеть вокруг… </a:t>
            </a:r>
            <a:br>
              <a:rPr lang="ru-RU" dirty="0"/>
            </a:br>
            <a:r>
              <a:rPr lang="ru-RU" dirty="0"/>
              <a:t>                                                                                                   </a:t>
            </a:r>
            <a:r>
              <a:rPr lang="ru-RU" dirty="0" err="1" smtClean="0"/>
              <a:t>М.Ивенсен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9850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1800" dirty="0">
                <a:solidFill>
                  <a:schemeClr val="tx1"/>
                </a:solidFill>
              </a:rPr>
              <a:t>Воробьи, стрижи, пингвины,</a:t>
            </a:r>
            <a:br>
              <a:rPr lang="ru-RU" sz="1800" dirty="0">
                <a:solidFill>
                  <a:schemeClr val="tx1"/>
                </a:solidFill>
              </a:rPr>
            </a:br>
            <a:r>
              <a:rPr lang="ru-RU" sz="1800" dirty="0">
                <a:solidFill>
                  <a:schemeClr val="tx1"/>
                </a:solidFill>
              </a:rPr>
              <a:t>Снегири, грачи, павлины,</a:t>
            </a:r>
            <a:br>
              <a:rPr lang="ru-RU" sz="1800" dirty="0">
                <a:solidFill>
                  <a:schemeClr val="tx1"/>
                </a:solidFill>
              </a:rPr>
            </a:br>
            <a:r>
              <a:rPr lang="ru-RU" sz="1800" dirty="0">
                <a:solidFill>
                  <a:schemeClr val="tx1"/>
                </a:solidFill>
              </a:rPr>
              <a:t>Попугаи и синицы:</a:t>
            </a:r>
            <a:br>
              <a:rPr lang="ru-RU" sz="1800" dirty="0">
                <a:solidFill>
                  <a:schemeClr val="tx1"/>
                </a:solidFill>
              </a:rPr>
            </a:br>
            <a:r>
              <a:rPr lang="ru-RU" sz="1800" dirty="0">
                <a:solidFill>
                  <a:schemeClr val="tx1"/>
                </a:solidFill>
              </a:rPr>
              <a:t>Одним словом это - ...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14972" y="2930938"/>
            <a:ext cx="3738752" cy="2802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50" y="2564904"/>
            <a:ext cx="4232501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7" y="284808"/>
            <a:ext cx="2232248" cy="1913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2828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>
                <a:solidFill>
                  <a:schemeClr val="tx1"/>
                </a:solidFill>
              </a:rPr>
              <a:t>Сердитый недотрога</a:t>
            </a:r>
            <a:br>
              <a:rPr lang="ru-RU" sz="1800" dirty="0">
                <a:solidFill>
                  <a:schemeClr val="tx1"/>
                </a:solidFill>
              </a:rPr>
            </a:br>
            <a:r>
              <a:rPr lang="ru-RU" sz="1800" dirty="0">
                <a:solidFill>
                  <a:schemeClr val="tx1"/>
                </a:solidFill>
              </a:rPr>
              <a:t>Живет в глуши лесной.</a:t>
            </a:r>
            <a:br>
              <a:rPr lang="ru-RU" sz="1800" dirty="0">
                <a:solidFill>
                  <a:schemeClr val="tx1"/>
                </a:solidFill>
              </a:rPr>
            </a:br>
            <a:r>
              <a:rPr lang="ru-RU" sz="1800" dirty="0">
                <a:solidFill>
                  <a:schemeClr val="tx1"/>
                </a:solidFill>
              </a:rPr>
              <a:t>Иголок очень много,</a:t>
            </a:r>
            <a:br>
              <a:rPr lang="ru-RU" sz="1800" dirty="0">
                <a:solidFill>
                  <a:schemeClr val="tx1"/>
                </a:solidFill>
              </a:rPr>
            </a:br>
            <a:r>
              <a:rPr lang="ru-RU" sz="1800" dirty="0">
                <a:solidFill>
                  <a:schemeClr val="tx1"/>
                </a:solidFill>
              </a:rPr>
              <a:t>А нитки ни одной.</a:t>
            </a:r>
            <a:r>
              <a:rPr lang="ru-RU" sz="1800" dirty="0" smtClean="0">
                <a:solidFill>
                  <a:schemeClr val="tx1"/>
                </a:solidFill>
              </a:rPr>
              <a:t/>
            </a:r>
            <a:br>
              <a:rPr lang="ru-RU" sz="1800" dirty="0" smtClean="0">
                <a:solidFill>
                  <a:schemeClr val="tx1"/>
                </a:solidFill>
              </a:rPr>
            </a:br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284984"/>
            <a:ext cx="3346450" cy="2581845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284984"/>
            <a:ext cx="3312369" cy="2592288"/>
          </a:xfr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76672"/>
            <a:ext cx="22098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039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dirty="0">
                <a:solidFill>
                  <a:schemeClr val="tx1"/>
                </a:solidFill>
              </a:rPr>
              <a:t>Очищают </a:t>
            </a:r>
            <a:r>
              <a:rPr lang="ru-RU" sz="1800" dirty="0" smtClean="0">
                <a:solidFill>
                  <a:schemeClr val="tx1"/>
                </a:solidFill>
              </a:rPr>
              <a:t>воздух,</a:t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>Создают </a:t>
            </a:r>
            <a:r>
              <a:rPr lang="ru-RU" sz="1800" dirty="0">
                <a:solidFill>
                  <a:schemeClr val="tx1"/>
                </a:solidFill>
              </a:rPr>
              <a:t>уют,</a:t>
            </a:r>
            <a:br>
              <a:rPr lang="ru-RU" sz="1800" dirty="0">
                <a:solidFill>
                  <a:schemeClr val="tx1"/>
                </a:solidFill>
              </a:rPr>
            </a:br>
            <a:r>
              <a:rPr lang="ru-RU" sz="1800" dirty="0">
                <a:solidFill>
                  <a:schemeClr val="tx1"/>
                </a:solidFill>
              </a:rPr>
              <a:t>На окнах зеленеют,</a:t>
            </a:r>
            <a:br>
              <a:rPr lang="ru-RU" sz="1800" dirty="0">
                <a:solidFill>
                  <a:schemeClr val="tx1"/>
                </a:solidFill>
              </a:rPr>
            </a:br>
            <a:r>
              <a:rPr lang="ru-RU" sz="1800" dirty="0">
                <a:solidFill>
                  <a:schemeClr val="tx1"/>
                </a:solidFill>
              </a:rPr>
              <a:t>Круглый год цветут.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068960"/>
            <a:ext cx="3346450" cy="2509837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241" y="3140968"/>
            <a:ext cx="3424030" cy="2448272"/>
          </a:xfr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1256" y="260648"/>
            <a:ext cx="2088232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373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</a:rPr>
              <a:t>На земле он всех умней,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Потому </a:t>
            </a:r>
            <a:r>
              <a:rPr lang="ru-RU" sz="2000" dirty="0">
                <a:solidFill>
                  <a:schemeClr val="tx1"/>
                </a:solidFill>
              </a:rPr>
              <a:t>и всех сильней.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09394" y="2751054"/>
            <a:ext cx="2788707" cy="3240360"/>
          </a:xfrm>
        </p:spPr>
      </p:pic>
      <p:pic>
        <p:nvPicPr>
          <p:cNvPr id="5122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0330" y="2996952"/>
            <a:ext cx="3646192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69307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</a:rPr>
              <a:t>«Волшебная поляна»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21446"/>
            <a:ext cx="2708920" cy="203169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2628591"/>
            <a:ext cx="2699394" cy="2024545"/>
          </a:xfr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653136"/>
            <a:ext cx="2825353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0326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26513" y="2942039"/>
            <a:ext cx="2842501" cy="2664296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246865" y="3114175"/>
            <a:ext cx="2645138" cy="241069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Мастер-класс для педагогов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94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1252728"/>
          </a:xfrm>
        </p:spPr>
        <p:txBody>
          <a:bodyPr/>
          <a:lstStyle/>
          <a:p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800" b="1" dirty="0" smtClean="0">
                <a:solidFill>
                  <a:schemeClr val="tx1"/>
                </a:solidFill>
              </a:rPr>
              <a:t>Работа с родителями</a:t>
            </a:r>
            <a:endParaRPr lang="ru-RU" sz="2800" b="1" dirty="0">
              <a:solidFill>
                <a:schemeClr val="tx1"/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15277" y="3053875"/>
            <a:ext cx="2418102" cy="2016224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204864"/>
            <a:ext cx="2411760" cy="1607442"/>
          </a:xfrm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429000"/>
            <a:ext cx="1799977" cy="2207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278324"/>
            <a:ext cx="1877053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1835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Мониторинг кружковой работы «Волшебники»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Сентябрь 2012г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979576532"/>
              </p:ext>
            </p:extLst>
          </p:nvPr>
        </p:nvGraphicFramePr>
        <p:xfrm>
          <a:off x="677863" y="3573016"/>
          <a:ext cx="3606105" cy="25531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Май 2013г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001233637"/>
              </p:ext>
            </p:extLst>
          </p:nvPr>
        </p:nvGraphicFramePr>
        <p:xfrm>
          <a:off x="4860031" y="3429001"/>
          <a:ext cx="3607693" cy="237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92965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33" y="1196752"/>
            <a:ext cx="2627313" cy="196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73" y="3861048"/>
            <a:ext cx="2603500" cy="1957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435100"/>
            <a:ext cx="2511425" cy="199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6272" y="4005064"/>
            <a:ext cx="2573337" cy="1931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060848"/>
            <a:ext cx="2609850" cy="6357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3670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55577" y="836613"/>
            <a:ext cx="8388424" cy="4678362"/>
          </a:xfrm>
        </p:spPr>
        <p:txBody>
          <a:bodyPr/>
          <a:lstStyle/>
          <a:p>
            <a:r>
              <a:rPr lang="ru-RU" sz="5400" dirty="0" smtClean="0">
                <a:solidFill>
                  <a:schemeClr val="tx1"/>
                </a:solidFill>
              </a:rPr>
              <a:t>спасибо за  внимание!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069844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300</TotalTime>
  <Words>141</Words>
  <Application>Microsoft Office PowerPoint</Application>
  <PresentationFormat>Экран (4:3)</PresentationFormat>
  <Paragraphs>39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Волна</vt:lpstr>
      <vt:lpstr>Г. Чистополь МБДОУ № 18 «Колобок» воспитатель: Панова О.Г.</vt:lpstr>
      <vt:lpstr>Цель: Формировать творческие способности ребенка через организацию занятий по ручному труду.  </vt:lpstr>
      <vt:lpstr>Презентация PowerPoint</vt:lpstr>
      <vt:lpstr>Воробьи, стрижи, пингвины, Снегири, грачи, павлины, Попугаи и синицы: Одним словом это - ...</vt:lpstr>
      <vt:lpstr>Сердитый недотрога Живет в глуши лесной. Иголок очень много, А нитки ни одной. </vt:lpstr>
      <vt:lpstr>Очищают воздух, Создают уют, На окнах зеленеют, Круглый год цветут.</vt:lpstr>
      <vt:lpstr>На земле он всех умней, Потому и всех сильней.</vt:lpstr>
      <vt:lpstr>«Волшебная поляна»</vt:lpstr>
      <vt:lpstr>Мастер-класс для педагогов</vt:lpstr>
      <vt:lpstr> Работа с родителями</vt:lpstr>
      <vt:lpstr>Мониторинг кружковой работы «Волшебники»</vt:lpstr>
      <vt:lpstr>Презентация PowerPoint</vt:lpstr>
      <vt:lpstr>спасибо за 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Панова</dc:creator>
  <cp:lastModifiedBy>Ольга</cp:lastModifiedBy>
  <cp:revision>34</cp:revision>
  <dcterms:created xsi:type="dcterms:W3CDTF">2012-08-06T08:49:44Z</dcterms:created>
  <dcterms:modified xsi:type="dcterms:W3CDTF">2013-10-25T05:05:15Z</dcterms:modified>
</cp:coreProperties>
</file>